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23"/>
  </p:notesMasterIdLst>
  <p:handoutMasterIdLst>
    <p:handoutMasterId r:id="rId24"/>
  </p:handoutMasterIdLst>
  <p:sldIdLst>
    <p:sldId id="256" r:id="rId5"/>
    <p:sldId id="327" r:id="rId6"/>
    <p:sldId id="428" r:id="rId7"/>
    <p:sldId id="332" r:id="rId8"/>
    <p:sldId id="284" r:id="rId9"/>
    <p:sldId id="335" r:id="rId10"/>
    <p:sldId id="336" r:id="rId11"/>
    <p:sldId id="339" r:id="rId12"/>
    <p:sldId id="337" r:id="rId13"/>
    <p:sldId id="338" r:id="rId14"/>
    <p:sldId id="344" r:id="rId15"/>
    <p:sldId id="347" r:id="rId16"/>
    <p:sldId id="345" r:id="rId17"/>
    <p:sldId id="346" r:id="rId18"/>
    <p:sldId id="334" r:id="rId19"/>
    <p:sldId id="427" r:id="rId20"/>
    <p:sldId id="424" r:id="rId21"/>
    <p:sldId id="263" r:id="rId22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D2C8"/>
    <a:srgbClr val="DCC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2" autoAdjust="0"/>
    <p:restoredTop sz="96671" autoAdjust="0"/>
  </p:normalViewPr>
  <p:slideViewPr>
    <p:cSldViewPr>
      <p:cViewPr varScale="1">
        <p:scale>
          <a:sx n="127" d="100"/>
          <a:sy n="127" d="100"/>
        </p:scale>
        <p:origin x="1112" y="19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notesViewPr>
    <p:cSldViewPr>
      <p:cViewPr varScale="1">
        <p:scale>
          <a:sx n="120" d="100"/>
          <a:sy n="120" d="100"/>
        </p:scale>
        <p:origin x="4080" y="200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060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535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628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</a:t>
            </a:r>
            <a:r>
              <a:rPr lang="en-GB" dirty="0"/>
              <a:t>(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'cities[Italy]:'</a:t>
            </a:r>
            <a:r>
              <a:rPr lang="en-GB" dirty="0"/>
              <a:t>, cities[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Italy'</a:t>
            </a:r>
            <a:r>
              <a:rPr lang="en-GB" dirty="0"/>
              <a:t>]) – throws an exception</a:t>
            </a:r>
            <a:br>
              <a:rPr lang="en-GB" dirty="0"/>
            </a:br>
            <a:br>
              <a:rPr lang="en-GB" dirty="0"/>
            </a:b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</a:t>
            </a:r>
            <a:r>
              <a:rPr lang="en-GB" dirty="0"/>
              <a:t>(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'</a:t>
            </a:r>
            <a:r>
              <a:rPr lang="en-GB" sz="1200" b="1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cities.get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(Italy):'</a:t>
            </a:r>
            <a:r>
              <a:rPr lang="en-GB" dirty="0"/>
              <a:t>, </a:t>
            </a:r>
            <a:r>
              <a:rPr lang="en-GB" dirty="0" err="1"/>
              <a:t>cities.get</a:t>
            </a:r>
            <a:r>
              <a:rPr lang="en-GB" dirty="0"/>
              <a:t>(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'Italy'</a:t>
            </a:r>
            <a:r>
              <a:rPr lang="en-GB" dirty="0"/>
              <a:t>)) – returns 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755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0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Python </a:t>
            </a:r>
            <a:r>
              <a:rPr lang="en-GB"/>
              <a:t>Data Container Types</a:t>
            </a:r>
            <a:endParaRPr lang="en-GB" dirty="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/>
              <a:t>Kevin Cunningham</a:t>
            </a:r>
            <a:endParaRPr lang="en-GB" sz="3000" dirty="0"/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C054C7-C0C6-FD48-8188-7A72184E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F10CE81-612C-201F-5CBC-74BA6515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536" y="4953655"/>
            <a:ext cx="1490927" cy="78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522D3FD-F3C8-4746-A435-F2BC9932A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040" y="1811340"/>
            <a:ext cx="5357421" cy="28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01004A-7FB5-1547-B9A6-184A548EE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Tuples and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422A7-FDCC-9747-991C-596FA74A5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nest tuples and lists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48963-F3F4-B94B-BEE5-B93628FD1A2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70FB-F029-564D-A836-390D7F3D05E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4C62C-8D59-1D40-9367-36441E01AA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E1E7F-3376-5A4C-8261-6B9052BD98D6}"/>
              </a:ext>
            </a:extLst>
          </p:cNvPr>
          <p:cNvSpPr txBox="1"/>
          <p:nvPr/>
        </p:nvSpPr>
        <p:spPr>
          <a:xfrm>
            <a:off x="1463286" y="4932509"/>
            <a:ext cx="3720183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t1 = (1,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34.5)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 = ['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Smith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Jones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= [t1, l1]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t2 = (l2,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B3D68-51CD-E44B-9409-70DDD4B0A1D8}"/>
              </a:ext>
            </a:extLst>
          </p:cNvPr>
          <p:cNvSpPr txBox="1"/>
          <p:nvPr/>
        </p:nvSpPr>
        <p:spPr>
          <a:xfrm>
            <a:off x="3872880" y="5936350"/>
            <a:ext cx="3720183" cy="30777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([(1, 'John', 34.5), ['Smith', 'Jones']], 'apple')</a:t>
            </a:r>
          </a:p>
        </p:txBody>
      </p:sp>
    </p:spTree>
    <p:extLst>
      <p:ext uri="{BB962C8B-B14F-4D97-AF65-F5344CB8AC3E}">
        <p14:creationId xmlns:p14="http://schemas.microsoft.com/office/powerpoint/2010/main" val="2013608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88B1588-0EE3-9D41-8343-342F75938CCA}"/>
              </a:ext>
            </a:extLst>
          </p:cNvPr>
          <p:cNvSpPr txBox="1"/>
          <p:nvPr/>
        </p:nvSpPr>
        <p:spPr>
          <a:xfrm>
            <a:off x="704528" y="3480403"/>
            <a:ext cx="4673724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empty_dictionary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{}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 = {'Wales': 'Cardiff',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       'England': 'London',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   'Scotland': 'Edinburgh',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   'Ireland': 'Dublin'}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print(cities)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0858D-A7C1-E548-9EE6-CEAD730ED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5A53-AE7D-964B-81D0-D8BEAC5A6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535990"/>
          </a:xfrm>
        </p:spPr>
        <p:txBody>
          <a:bodyPr/>
          <a:lstStyle/>
          <a:p>
            <a:r>
              <a:rPr lang="en-US" sz="2400" dirty="0"/>
              <a:t>Set of </a:t>
            </a:r>
            <a:r>
              <a:rPr lang="en-US" sz="2400" dirty="0" err="1"/>
              <a:t>key:value</a:t>
            </a:r>
            <a:r>
              <a:rPr lang="en-US" sz="2400" dirty="0"/>
              <a:t> pairs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5D5FB74-9968-C444-868C-1B40D1E7E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834" y="2150725"/>
            <a:ext cx="2376264" cy="203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FE0772-4E94-C24B-99C7-5D02DDD1D70D}"/>
              </a:ext>
            </a:extLst>
          </p:cNvPr>
          <p:cNvSpPr txBox="1"/>
          <p:nvPr/>
        </p:nvSpPr>
        <p:spPr>
          <a:xfrm>
            <a:off x="4960739" y="5286367"/>
            <a:ext cx="3664669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{'Wales': 'Cardiff', 'England': 'London', 'Scotland': 'Edinburgh', 'Ireland': 'Dublin'}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5C031-0F47-B44D-8147-F2702FD3FE1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4135C-64E6-C141-8E83-E3A4094B27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BC562-7A38-7546-B17A-AC0BB3DFE6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70CEC-227F-9711-B778-292B40447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79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858D-A7C1-E548-9EE6-CEAD730ED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5A53-AE7D-964B-81D0-D8BEAC5A6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Working with Dictionaries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467F0-D68A-0F4A-BE2C-37F063C4E7B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A2F80-EDCE-EA45-A60D-417748B701D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E6E80-791F-054C-BEB6-961B5628D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5D5FB74-9968-C444-868C-1B40D1E7E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783" y="1812150"/>
            <a:ext cx="1856251" cy="159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374C9-E949-0643-86B2-F75FA5FAD516}"/>
              </a:ext>
            </a:extLst>
          </p:cNvPr>
          <p:cNvSpPr txBox="1"/>
          <p:nvPr/>
        </p:nvSpPr>
        <p:spPr>
          <a:xfrm>
            <a:off x="560512" y="2197737"/>
            <a:ext cx="5215391" cy="4247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print('cities[Wales]:', cities['Wales'])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cities.get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(Ireland):',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cities.get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('Ireland’))</a:t>
            </a: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print(country, end=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print(cities[country])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cities.values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cities.keys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cities.items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'Wales' in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'France' not in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cities['Scotland’]              # Delete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cities['France'] = 'Paris’         # Add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cities['Wales'] = 'Swansea’    # Replace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59D00F-0F3A-6F49-9EB0-9B6F1A10419D}"/>
              </a:ext>
            </a:extLst>
          </p:cNvPr>
          <p:cNvSpPr txBox="1"/>
          <p:nvPr/>
        </p:nvSpPr>
        <p:spPr>
          <a:xfrm>
            <a:off x="5241032" y="3864769"/>
            <a:ext cx="4319734" cy="1754326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cities[Wales]: Cardiff</a:t>
            </a:r>
          </a:p>
          <a:p>
            <a:r>
              <a:rPr lang="en-GB" sz="1200" dirty="0" err="1">
                <a:solidFill>
                  <a:schemeClr val="tx1"/>
                </a:solidFill>
              </a:rPr>
              <a:t>cities.get</a:t>
            </a:r>
            <a:r>
              <a:rPr lang="en-GB" sz="1200" dirty="0">
                <a:solidFill>
                  <a:schemeClr val="tx1"/>
                </a:solidFill>
              </a:rPr>
              <a:t>(Ireland): Dublin</a:t>
            </a:r>
          </a:p>
          <a:p>
            <a:r>
              <a:rPr lang="en-GB" sz="1200" dirty="0" err="1">
                <a:solidFill>
                  <a:schemeClr val="tx1"/>
                </a:solidFill>
              </a:rPr>
              <a:t>dict_values</a:t>
            </a:r>
            <a:r>
              <a:rPr lang="en-GB" sz="1200" dirty="0">
                <a:solidFill>
                  <a:schemeClr val="tx1"/>
                </a:solidFill>
              </a:rPr>
              <a:t>(['Cardiff', 'London', 'Edinburgh', 'Dublin'])</a:t>
            </a:r>
          </a:p>
          <a:p>
            <a:r>
              <a:rPr lang="en-GB" sz="1200" dirty="0" err="1">
                <a:solidFill>
                  <a:schemeClr val="tx1"/>
                </a:solidFill>
              </a:rPr>
              <a:t>dict_keys</a:t>
            </a:r>
            <a:r>
              <a:rPr lang="en-GB" sz="1200" dirty="0">
                <a:solidFill>
                  <a:schemeClr val="tx1"/>
                </a:solidFill>
              </a:rPr>
              <a:t>(['Wales', 'England', 'Scotland', 'Ireland'])</a:t>
            </a:r>
          </a:p>
          <a:p>
            <a:r>
              <a:rPr lang="en-GB" sz="1200" dirty="0" err="1">
                <a:solidFill>
                  <a:schemeClr val="tx1"/>
                </a:solidFill>
              </a:rPr>
              <a:t>dict_items</a:t>
            </a:r>
            <a:r>
              <a:rPr lang="en-GB" sz="1200" dirty="0">
                <a:solidFill>
                  <a:schemeClr val="tx1"/>
                </a:solidFill>
              </a:rPr>
              <a:t>([('Wales', 'Cardiff'), ('England', 'London'), ('Scotland', 'Edinburgh'), ('Ireland', 'Dublin')])</a:t>
            </a:r>
          </a:p>
          <a:p>
            <a:r>
              <a:rPr lang="en-GB" sz="1200" dirty="0">
                <a:solidFill>
                  <a:schemeClr val="tx1"/>
                </a:solidFill>
              </a:rPr>
              <a:t>True</a:t>
            </a:r>
          </a:p>
          <a:p>
            <a:r>
              <a:rPr lang="en-GB" sz="1200" dirty="0">
                <a:solidFill>
                  <a:schemeClr val="tx1"/>
                </a:solidFill>
              </a:rPr>
              <a:t>True</a:t>
            </a:r>
          </a:p>
          <a:p>
            <a:endParaRPr lang="en-GB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24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B287-7906-D64F-B3E0-8B14FA9C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2A9F9-1EE8-AA47-812A-EDB456697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Keys must be </a:t>
            </a:r>
            <a:r>
              <a:rPr lang="en-US" sz="2400" i="1" dirty="0"/>
              <a:t>immutable</a:t>
            </a:r>
          </a:p>
          <a:p>
            <a:pPr lvl="2"/>
            <a:r>
              <a:rPr lang="en-US" sz="1800" dirty="0"/>
              <a:t>but values can be any type of object </a:t>
            </a:r>
            <a:r>
              <a:rPr lang="en-US" sz="1800" dirty="0" err="1"/>
              <a:t>inc.</a:t>
            </a:r>
            <a:r>
              <a:rPr lang="en-US" sz="1800" dirty="0"/>
              <a:t> collections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D4B02-76C9-0549-8CE7-86DF666FF1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23BFF-A5DD-0943-80FA-10F2ADB41BA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DF108-872E-5C46-87A3-C99E177C9B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57DC3-60DA-1A47-ACCE-6221BF7472E3}"/>
              </a:ext>
            </a:extLst>
          </p:cNvPr>
          <p:cNvSpPr txBox="1"/>
          <p:nvPr/>
        </p:nvSpPr>
        <p:spPr>
          <a:xfrm>
            <a:off x="920552" y="2987606"/>
            <a:ext cx="7488832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seasons = {'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': 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'),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                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': 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'),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                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Autumn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': 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September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November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'),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                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': 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January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February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')}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print(seasons['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print(seasons['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'][1])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CF273-143B-8248-B67A-52C9B3090B4D}"/>
              </a:ext>
            </a:extLst>
          </p:cNvPr>
          <p:cNvSpPr txBox="1"/>
          <p:nvPr/>
        </p:nvSpPr>
        <p:spPr>
          <a:xfrm>
            <a:off x="6242348" y="4581128"/>
            <a:ext cx="2592288" cy="461665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('Mar', 'Apr', 'May')</a:t>
            </a:r>
          </a:p>
          <a:p>
            <a:r>
              <a:rPr lang="en-GB" sz="1200" dirty="0">
                <a:solidFill>
                  <a:schemeClr val="tx1"/>
                </a:solidFill>
              </a:rPr>
              <a:t>Apr</a:t>
            </a:r>
          </a:p>
        </p:txBody>
      </p:sp>
    </p:spTree>
    <p:extLst>
      <p:ext uri="{BB962C8B-B14F-4D97-AF65-F5344CB8AC3E}">
        <p14:creationId xmlns:p14="http://schemas.microsoft.com/office/powerpoint/2010/main" val="3586766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752A-F3C3-3341-ABE6-EF7F8240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Methods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788DAAA-13DA-8C4C-9848-FF2397D557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6446700"/>
              </p:ext>
            </p:extLst>
          </p:nvPr>
        </p:nvGraphicFramePr>
        <p:xfrm>
          <a:off x="495300" y="1600200"/>
          <a:ext cx="8913814" cy="3937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372">
                  <a:extLst>
                    <a:ext uri="{9D8B030D-6E8A-4147-A177-3AD203B41FA5}">
                      <a16:colId xmlns:a16="http://schemas.microsoft.com/office/drawing/2014/main" val="778322365"/>
                    </a:ext>
                  </a:extLst>
                </a:gridCol>
                <a:gridCol w="7408442">
                  <a:extLst>
                    <a:ext uri="{9D8B030D-6E8A-4147-A177-3AD203B41FA5}">
                      <a16:colId xmlns:a16="http://schemas.microsoft.com/office/drawing/2014/main" val="710658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EEEEEE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  <a:endParaRPr lang="en-GB">
                        <a:solidFill>
                          <a:srgbClr val="EEEEE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EEEEEE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>
                        <a:solidFill>
                          <a:srgbClr val="EEEEE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87235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clear()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Removes all the elements from the dictionary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55503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copy() 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a copy of the dictionary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934345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>
                          <a:effectLst/>
                          <a:latin typeface="Calibri" panose="020F0502020204030204" pitchFamily="34" charset="0"/>
                        </a:rPr>
                        <a:t>fromkeys</a:t>
                      </a:r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a dictionary with the specified keys and values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19939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get()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the value of the specified key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71907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items()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a list containing the tuple for each key value pair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96688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keys()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a list containing the dictionary's keys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17986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>
                          <a:effectLst/>
                          <a:latin typeface="Calibri" panose="020F0502020204030204" pitchFamily="34" charset="0"/>
                        </a:rPr>
                        <a:t>setdefault</a:t>
                      </a:r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Returns the value of the specified key. If the key does not exist: insert the key, with the specified value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919399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update()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Updates the dictionary with the specified key-value pairs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666757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values()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Returns a list of all the values in the dictionary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20142220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1351A-61A4-004F-B517-066ED5D52C3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BC4C8-3739-BE44-996D-28B214E8DF9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62BCC-85F3-DB4B-BC3F-5C34AB35C7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73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7AA96-24E7-8147-9F3C-FC776E51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constructor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BA443-7FDD-714C-9122-5E1B50FE2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Take an iterable</a:t>
            </a:r>
          </a:p>
          <a:p>
            <a:pPr lvl="1"/>
            <a:r>
              <a:rPr lang="en-US" sz="2000" dirty="0"/>
              <a:t>anything implementing the iterable protocol</a:t>
            </a:r>
          </a:p>
          <a:p>
            <a:pPr lvl="2"/>
            <a:r>
              <a:rPr lang="en-US" sz="1600" dirty="0"/>
              <a:t>e.g. lists, tuples, sets etc.</a:t>
            </a:r>
          </a:p>
          <a:p>
            <a:r>
              <a:rPr lang="en-US" sz="2400" dirty="0"/>
              <a:t>Return a type of collection</a:t>
            </a:r>
          </a:p>
          <a:p>
            <a:pPr lvl="1"/>
            <a:endParaRPr lang="en-US" sz="14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2400" dirty="0"/>
              <a:t>Dictionaries have </a:t>
            </a:r>
            <a:r>
              <a:rPr lang="en-US" sz="2400" dirty="0" err="1">
                <a:latin typeface="Courier" pitchFamily="2" charset="0"/>
              </a:rPr>
              <a:t>dict</a:t>
            </a:r>
            <a:r>
              <a:rPr lang="en-US" sz="2400" dirty="0">
                <a:latin typeface="Courier" pitchFamily="2" charset="0"/>
              </a:rPr>
              <a:t>()</a:t>
            </a:r>
          </a:p>
          <a:p>
            <a:pPr lvl="1"/>
            <a:r>
              <a:rPr lang="en-US" sz="2000" dirty="0"/>
              <a:t>takes an iterable or a sequence of </a:t>
            </a:r>
            <a:r>
              <a:rPr lang="en-US" sz="2000" dirty="0" err="1"/>
              <a:t>key:value</a:t>
            </a:r>
            <a:r>
              <a:rPr lang="en-US" sz="2000" dirty="0"/>
              <a:t>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B0F54-3C3F-A342-90FE-32BF9494CDE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46820-88C4-2341-A35F-A3A5664059F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51422-02EA-0D40-8D82-3E51401106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79661-0B10-0D46-8E98-F45E30489A42}"/>
              </a:ext>
            </a:extLst>
          </p:cNvPr>
          <p:cNvSpPr txBox="1"/>
          <p:nvPr/>
        </p:nvSpPr>
        <p:spPr>
          <a:xfrm>
            <a:off x="1493762" y="3554838"/>
            <a:ext cx="15841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(iterable)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(iterable)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(iterable)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24819A-B45C-B944-B236-E4768DFAD4E9}"/>
              </a:ext>
            </a:extLst>
          </p:cNvPr>
          <p:cNvSpPr txBox="1"/>
          <p:nvPr/>
        </p:nvSpPr>
        <p:spPr>
          <a:xfrm>
            <a:off x="1493762" y="5723139"/>
            <a:ext cx="649451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could be lists or tuples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dict2 = 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([('</a:t>
            </a:r>
            <a:r>
              <a:rPr lang="en-GB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'London'), ('</a:t>
            </a:r>
            <a:r>
              <a:rPr lang="en-GB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Dublin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'), ('</a:t>
            </a:r>
            <a:r>
              <a:rPr lang="en-GB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AA85C5-2581-6A40-9462-A89F0D5E34C7}"/>
              </a:ext>
            </a:extLst>
          </p:cNvPr>
          <p:cNvSpPr txBox="1"/>
          <p:nvPr/>
        </p:nvSpPr>
        <p:spPr>
          <a:xfrm>
            <a:off x="7042135" y="3554839"/>
            <a:ext cx="94614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2A3352-660A-C141-B93C-CA7E23FAF10E}"/>
              </a:ext>
            </a:extLst>
          </p:cNvPr>
          <p:cNvSpPr txBox="1"/>
          <p:nvPr/>
        </p:nvSpPr>
        <p:spPr>
          <a:xfrm>
            <a:off x="6321152" y="3150407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002060"/>
                </a:solidFill>
              </a:rPr>
              <a:t>Create empty containers</a:t>
            </a:r>
          </a:p>
        </p:txBody>
      </p:sp>
    </p:spTree>
    <p:extLst>
      <p:ext uri="{BB962C8B-B14F-4D97-AF65-F5344CB8AC3E}">
        <p14:creationId xmlns:p14="http://schemas.microsoft.com/office/powerpoint/2010/main" val="3313964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A1D63-D90B-954A-882B-9DC1EF738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52" y="159543"/>
            <a:ext cx="8913681" cy="1138237"/>
          </a:xfrm>
        </p:spPr>
        <p:txBody>
          <a:bodyPr/>
          <a:lstStyle/>
          <a:p>
            <a:r>
              <a:rPr lang="en-GB" dirty="0"/>
              <a:t>Check for membership of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1DF3-716A-8143-90CE-C29F00B2E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600200"/>
            <a:ext cx="3135180" cy="4529138"/>
          </a:xfrm>
        </p:spPr>
        <p:txBody>
          <a:bodyPr/>
          <a:lstStyle/>
          <a:p>
            <a:r>
              <a:rPr lang="en-GB" sz="2400" dirty="0"/>
              <a:t>Can check to see if a value is in a container</a:t>
            </a:r>
          </a:p>
          <a:p>
            <a:pPr lvl="1"/>
            <a:r>
              <a:rPr lang="en-GB" sz="2000" dirty="0"/>
              <a:t>use the </a:t>
            </a:r>
            <a:r>
              <a:rPr lang="en-GB" sz="2000" b="1" dirty="0">
                <a:solidFill>
                  <a:srgbClr val="0000FF"/>
                </a:solidFill>
                <a:latin typeface="Courier" pitchFamily="2" charset="0"/>
              </a:rPr>
              <a:t>in</a:t>
            </a:r>
            <a:r>
              <a:rPr lang="en-GB" sz="2000" dirty="0"/>
              <a:t> and </a:t>
            </a:r>
            <a:r>
              <a:rPr lang="en-GB" sz="2000" b="1" dirty="0">
                <a:solidFill>
                  <a:srgbClr val="0000FF"/>
                </a:solidFill>
                <a:latin typeface="Courier" pitchFamily="2" charset="0"/>
              </a:rPr>
              <a:t>not in </a:t>
            </a:r>
            <a:r>
              <a:rPr lang="en-GB" sz="2000" dirty="0"/>
              <a:t>operators</a:t>
            </a:r>
          </a:p>
          <a:p>
            <a:pPr lvl="1"/>
            <a:r>
              <a:rPr lang="en-GB" sz="2000" dirty="0"/>
              <a:t>can be used with tuples, lists, sets, dictionary keys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FC4D4-3D87-1443-A115-A9F35D75C8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9407E-15D5-644D-878B-4285BD57CC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58132-125F-F340-91A8-035DB22FEF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C60C0D-DF7B-D049-84FC-DFB4F465D013}"/>
              </a:ext>
            </a:extLst>
          </p:cNvPr>
          <p:cNvSpPr txBox="1"/>
          <p:nvPr/>
        </p:nvSpPr>
        <p:spPr>
          <a:xfrm>
            <a:off x="3872880" y="1189257"/>
            <a:ext cx="4654143" cy="5509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# tuples</a:t>
            </a:r>
          </a:p>
          <a:p>
            <a:r>
              <a:rPr lang="en-GB" sz="1600" dirty="0">
                <a:solidFill>
                  <a:schemeClr val="tx1"/>
                </a:solidFill>
              </a:rPr>
              <a:t>fruit = (</a:t>
            </a:r>
            <a:r>
              <a:rPr lang="en-GB" sz="1600" b="1" dirty="0">
                <a:solidFill>
                  <a:schemeClr val="tx1"/>
                </a:solidFill>
              </a:rPr>
              <a:t>'apple'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'pear'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'orange'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'plum'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'apple'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if </a:t>
            </a:r>
            <a:r>
              <a:rPr lang="en-GB" sz="1600" b="1" dirty="0">
                <a:solidFill>
                  <a:schemeClr val="tx1"/>
                </a:solidFill>
              </a:rPr>
              <a:t>'orange'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fruit: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print(</a:t>
            </a:r>
            <a:r>
              <a:rPr lang="en-GB" sz="1600" b="1" dirty="0">
                <a:solidFill>
                  <a:schemeClr val="tx1"/>
                </a:solidFill>
              </a:rPr>
              <a:t>'orange is in the Tuple'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br>
              <a:rPr lang="en-GB" sz="1600" dirty="0">
                <a:solidFill>
                  <a:schemeClr val="tx1"/>
                </a:solidFill>
              </a:rPr>
            </a:b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if </a:t>
            </a:r>
            <a:r>
              <a:rPr lang="en-GB" sz="1600" b="1" dirty="0">
                <a:solidFill>
                  <a:schemeClr val="tx1"/>
                </a:solidFill>
              </a:rPr>
              <a:t>'orange' </a:t>
            </a:r>
            <a:r>
              <a:rPr lang="en-GB" sz="1600" b="1" dirty="0">
                <a:solidFill>
                  <a:srgbClr val="0000FF"/>
                </a:solidFill>
              </a:rPr>
              <a:t>not in </a:t>
            </a:r>
            <a:r>
              <a:rPr lang="en-GB" sz="1600" dirty="0">
                <a:solidFill>
                  <a:schemeClr val="tx1"/>
                </a:solidFill>
              </a:rPr>
              <a:t>fruit: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print(</a:t>
            </a:r>
            <a:r>
              <a:rPr lang="en-GB" sz="1600" b="1" dirty="0">
                <a:solidFill>
                  <a:schemeClr val="tx1"/>
                </a:solidFill>
              </a:rPr>
              <a:t>'orange is NOT in the Tuple'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br>
              <a:rPr lang="en-GB" sz="1600" dirty="0">
                <a:solidFill>
                  <a:schemeClr val="tx1"/>
                </a:solidFill>
              </a:rPr>
            </a:b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i="1" dirty="0">
                <a:solidFill>
                  <a:schemeClr val="tx1"/>
                </a:solidFill>
              </a:rPr>
              <a:t># Lists</a:t>
            </a:r>
            <a:br>
              <a:rPr lang="en-GB" sz="1600" i="1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list1 = [</a:t>
            </a:r>
            <a:r>
              <a:rPr lang="en-GB" sz="1600" b="1" dirty="0">
                <a:solidFill>
                  <a:schemeClr val="tx1"/>
                </a:solidFill>
              </a:rPr>
              <a:t>'John'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'Paul'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'George'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'Ringo'</a:t>
            </a:r>
            <a:r>
              <a:rPr lang="en-GB" sz="1600" dirty="0">
                <a:solidFill>
                  <a:schemeClr val="tx1"/>
                </a:solidFill>
              </a:rPr>
              <a:t>]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if </a:t>
            </a:r>
            <a:r>
              <a:rPr lang="en-GB" sz="1600" b="1" dirty="0">
                <a:solidFill>
                  <a:schemeClr val="tx1"/>
                </a:solidFill>
              </a:rPr>
              <a:t>'Pete'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list1: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print(</a:t>
            </a:r>
            <a:r>
              <a:rPr lang="en-GB" sz="1600" b="1" dirty="0">
                <a:solidFill>
                  <a:schemeClr val="tx1"/>
                </a:solidFill>
              </a:rPr>
              <a:t>'Pete in the list'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else: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print(</a:t>
            </a:r>
            <a:r>
              <a:rPr lang="en-GB" sz="1600" b="1" dirty="0">
                <a:solidFill>
                  <a:schemeClr val="tx1"/>
                </a:solidFill>
              </a:rPr>
              <a:t>'Pete not in the list'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br>
              <a:rPr lang="en-GB" sz="1600" dirty="0">
                <a:solidFill>
                  <a:schemeClr val="tx1"/>
                </a:solidFill>
              </a:rPr>
            </a:b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i="1" dirty="0">
                <a:solidFill>
                  <a:schemeClr val="tx1"/>
                </a:solidFill>
              </a:rPr>
              <a:t># Dictionaries</a:t>
            </a:r>
            <a:br>
              <a:rPr lang="en-GB" sz="1600" i="1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cities = {</a:t>
            </a:r>
            <a:r>
              <a:rPr lang="en-GB" sz="1600" b="1" dirty="0">
                <a:solidFill>
                  <a:schemeClr val="tx1"/>
                </a:solidFill>
              </a:rPr>
              <a:t>'Wales'</a:t>
            </a:r>
            <a:r>
              <a:rPr lang="en-GB" sz="1600" dirty="0">
                <a:solidFill>
                  <a:schemeClr val="tx1"/>
                </a:solidFill>
              </a:rPr>
              <a:t>: </a:t>
            </a:r>
            <a:r>
              <a:rPr lang="en-GB" sz="1600" b="1" dirty="0">
                <a:solidFill>
                  <a:schemeClr val="tx1"/>
                </a:solidFill>
              </a:rPr>
              <a:t>'Cardiff'</a:t>
            </a:r>
            <a:r>
              <a:rPr lang="en-GB" sz="1600" dirty="0">
                <a:solidFill>
                  <a:schemeClr val="tx1"/>
                </a:solidFill>
              </a:rPr>
              <a:t>,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         </a:t>
            </a:r>
            <a:r>
              <a:rPr lang="en-GB" sz="1600" b="1" dirty="0">
                <a:solidFill>
                  <a:schemeClr val="tx1"/>
                </a:solidFill>
              </a:rPr>
              <a:t>'England'</a:t>
            </a:r>
            <a:r>
              <a:rPr lang="en-GB" sz="1600" dirty="0">
                <a:solidFill>
                  <a:schemeClr val="tx1"/>
                </a:solidFill>
              </a:rPr>
              <a:t>: </a:t>
            </a:r>
            <a:r>
              <a:rPr lang="en-GB" sz="1600" b="1" dirty="0">
                <a:solidFill>
                  <a:schemeClr val="tx1"/>
                </a:solidFill>
              </a:rPr>
              <a:t>'London'</a:t>
            </a:r>
            <a:r>
              <a:rPr lang="en-GB" sz="1600" dirty="0">
                <a:solidFill>
                  <a:schemeClr val="tx1"/>
                </a:solidFill>
              </a:rPr>
              <a:t>,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         </a:t>
            </a:r>
            <a:r>
              <a:rPr lang="en-GB" sz="1600" b="1" dirty="0">
                <a:solidFill>
                  <a:schemeClr val="tx1"/>
                </a:solidFill>
              </a:rPr>
              <a:t>'Northern Ireland'</a:t>
            </a:r>
            <a:r>
              <a:rPr lang="en-GB" sz="1600" dirty="0">
                <a:solidFill>
                  <a:schemeClr val="tx1"/>
                </a:solidFill>
              </a:rPr>
              <a:t>: </a:t>
            </a:r>
            <a:r>
              <a:rPr lang="en-GB" sz="1600" b="1" dirty="0">
                <a:solidFill>
                  <a:schemeClr val="tx1"/>
                </a:solidFill>
              </a:rPr>
              <a:t>'Belfast'</a:t>
            </a:r>
            <a:r>
              <a:rPr lang="en-GB" sz="1600" dirty="0">
                <a:solidFill>
                  <a:schemeClr val="tx1"/>
                </a:solidFill>
              </a:rPr>
              <a:t>,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         </a:t>
            </a:r>
            <a:r>
              <a:rPr lang="en-GB" sz="1600" b="1" dirty="0">
                <a:solidFill>
                  <a:schemeClr val="tx1"/>
                </a:solidFill>
              </a:rPr>
              <a:t>'Ireland'</a:t>
            </a:r>
            <a:r>
              <a:rPr lang="en-GB" sz="1600" dirty="0">
                <a:solidFill>
                  <a:schemeClr val="tx1"/>
                </a:solidFill>
              </a:rPr>
              <a:t>: </a:t>
            </a:r>
            <a:r>
              <a:rPr lang="en-GB" sz="1600" b="1" dirty="0">
                <a:solidFill>
                  <a:schemeClr val="tx1"/>
                </a:solidFill>
              </a:rPr>
              <a:t>'Dublin'</a:t>
            </a:r>
            <a:r>
              <a:rPr lang="en-GB" sz="1600" dirty="0">
                <a:solidFill>
                  <a:schemeClr val="tx1"/>
                </a:solidFill>
              </a:rPr>
              <a:t>}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if </a:t>
            </a:r>
            <a:r>
              <a:rPr lang="en-GB" sz="1600" b="1" dirty="0">
                <a:solidFill>
                  <a:schemeClr val="tx1"/>
                </a:solidFill>
              </a:rPr>
              <a:t>'Wales'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cities: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print(</a:t>
            </a:r>
            <a:r>
              <a:rPr lang="en-GB" sz="1600" b="1" dirty="0">
                <a:solidFill>
                  <a:schemeClr val="tx1"/>
                </a:solidFill>
              </a:rPr>
              <a:t>'We know the capital of Wales'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B90CB-1166-254D-8655-99D4A27FD267}"/>
              </a:ext>
            </a:extLst>
          </p:cNvPr>
          <p:cNvSpPr txBox="1"/>
          <p:nvPr/>
        </p:nvSpPr>
        <p:spPr>
          <a:xfrm>
            <a:off x="7380638" y="3862432"/>
            <a:ext cx="2309682" cy="646331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orange is in the Tuple</a:t>
            </a:r>
          </a:p>
          <a:p>
            <a:r>
              <a:rPr lang="en-GB" sz="1200" dirty="0">
                <a:solidFill>
                  <a:schemeClr val="tx1"/>
                </a:solidFill>
              </a:rPr>
              <a:t>Pete not in the list</a:t>
            </a:r>
          </a:p>
          <a:p>
            <a:r>
              <a:rPr lang="en-GB" sz="1200" dirty="0">
                <a:solidFill>
                  <a:schemeClr val="tx1"/>
                </a:solidFill>
              </a:rPr>
              <a:t>We know the capital of Wales</a:t>
            </a:r>
          </a:p>
        </p:txBody>
      </p:sp>
    </p:spTree>
    <p:extLst>
      <p:ext uri="{BB962C8B-B14F-4D97-AF65-F5344CB8AC3E}">
        <p14:creationId xmlns:p14="http://schemas.microsoft.com/office/powerpoint/2010/main" val="3478246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3B7D-F0CD-5347-A8AD-89AEA4C13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through containers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0187C-6536-8849-A1EE-41025C1EF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iterate through all the values in a container</a:t>
            </a:r>
          </a:p>
          <a:p>
            <a:pPr lvl="1"/>
            <a:r>
              <a:rPr lang="en-US" sz="2000" dirty="0"/>
              <a:t>such as a list, a tuple or a set</a:t>
            </a:r>
          </a:p>
          <a:p>
            <a:r>
              <a:rPr lang="en-US" sz="2500" dirty="0"/>
              <a:t>Use a for loop</a:t>
            </a:r>
          </a:p>
          <a:p>
            <a:endParaRPr lang="en-US" sz="2500" dirty="0"/>
          </a:p>
          <a:p>
            <a:pPr marL="0" indent="0">
              <a:buNone/>
            </a:pPr>
            <a:endParaRPr lang="en-US" sz="2500" dirty="0"/>
          </a:p>
          <a:p>
            <a:r>
              <a:rPr lang="en-US" sz="2500" dirty="0"/>
              <a:t>With a dictionary can iterate over the keys or values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0B33D-06E6-0346-98A4-A20F0D64F2E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6A1AC-DEE3-6C45-8579-1C7FAA32420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8B80A-4E2A-7844-8A5E-AEA24AF3DB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BAC4D-00CF-6F40-AEA7-F50E3B263494}"/>
              </a:ext>
            </a:extLst>
          </p:cNvPr>
          <p:cNvSpPr txBox="1"/>
          <p:nvPr/>
        </p:nvSpPr>
        <p:spPr>
          <a:xfrm>
            <a:off x="3393149" y="2564904"/>
            <a:ext cx="244827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# Set up the list</a:t>
            </a:r>
          </a:p>
          <a:p>
            <a:r>
              <a:rPr lang="en-GB" sz="1600" dirty="0">
                <a:solidFill>
                  <a:schemeClr val="tx1"/>
                </a:solidFill>
              </a:rPr>
              <a:t>list = [1, 3, 5, 7, 9] </a:t>
            </a:r>
          </a:p>
          <a:p>
            <a:r>
              <a:rPr lang="en-GB" sz="1600" dirty="0">
                <a:solidFill>
                  <a:schemeClr val="tx1"/>
                </a:solidFill>
              </a:rPr>
              <a:t>   </a:t>
            </a:r>
          </a:p>
          <a:p>
            <a:r>
              <a:rPr lang="en-GB" sz="1600" dirty="0">
                <a:solidFill>
                  <a:schemeClr val="tx1"/>
                </a:solidFill>
              </a:rPr>
              <a:t># Using for loop </a:t>
            </a:r>
          </a:p>
          <a:p>
            <a:r>
              <a:rPr lang="en-GB" sz="1600" b="1" dirty="0">
                <a:solidFill>
                  <a:srgbClr val="0000FF"/>
                </a:solidFill>
              </a:rPr>
              <a:t>for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 err="1">
                <a:solidFill>
                  <a:schemeClr val="tx1"/>
                </a:solidFill>
              </a:rPr>
              <a:t>i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list: </a:t>
            </a:r>
          </a:p>
          <a:p>
            <a:r>
              <a:rPr lang="en-GB" sz="1600" dirty="0">
                <a:solidFill>
                  <a:schemeClr val="tx1"/>
                </a:solidFill>
              </a:rPr>
              <a:t>    print(</a:t>
            </a:r>
            <a:r>
              <a:rPr lang="en-GB" sz="1600" dirty="0" err="1">
                <a:solidFill>
                  <a:schemeClr val="tx1"/>
                </a:solidFill>
              </a:rPr>
              <a:t>i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71EBB9-5CF7-B64C-8D84-43F7B2AB7F4A}"/>
              </a:ext>
            </a:extLst>
          </p:cNvPr>
          <p:cNvSpPr txBox="1"/>
          <p:nvPr/>
        </p:nvSpPr>
        <p:spPr>
          <a:xfrm>
            <a:off x="5622423" y="2981475"/>
            <a:ext cx="582012" cy="1015663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1</a:t>
            </a:r>
          </a:p>
          <a:p>
            <a:r>
              <a:rPr lang="en-GB" sz="1200" dirty="0">
                <a:solidFill>
                  <a:schemeClr val="tx1"/>
                </a:solidFill>
              </a:rPr>
              <a:t>3</a:t>
            </a:r>
          </a:p>
          <a:p>
            <a:r>
              <a:rPr lang="en-GB" sz="1200" dirty="0">
                <a:solidFill>
                  <a:schemeClr val="tx1"/>
                </a:solidFill>
              </a:rPr>
              <a:t>5</a:t>
            </a:r>
          </a:p>
          <a:p>
            <a:r>
              <a:rPr lang="en-GB" sz="1200" dirty="0">
                <a:solidFill>
                  <a:schemeClr val="tx1"/>
                </a:solidFill>
              </a:rPr>
              <a:t>7</a:t>
            </a:r>
          </a:p>
          <a:p>
            <a:r>
              <a:rPr lang="en-GB" sz="12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40C19-03A1-4D4B-89BE-7A037B105671}"/>
              </a:ext>
            </a:extLst>
          </p:cNvPr>
          <p:cNvSpPr txBox="1"/>
          <p:nvPr/>
        </p:nvSpPr>
        <p:spPr>
          <a:xfrm>
            <a:off x="848544" y="4782500"/>
            <a:ext cx="558037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note keys are not strings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dict1 = </a:t>
            </a:r>
            <a:r>
              <a:rPr lang="en-GB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Dublin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 </a:t>
            </a: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iterate over the keys</a:t>
            </a:r>
          </a:p>
          <a:p>
            <a:r>
              <a:rPr lang="en-GB" sz="1600" b="1" dirty="0">
                <a:solidFill>
                  <a:srgbClr val="0000FF"/>
                </a:solidFill>
              </a:rPr>
              <a:t>for</a:t>
            </a:r>
            <a:r>
              <a:rPr lang="en-GB" sz="1600" dirty="0">
                <a:solidFill>
                  <a:schemeClr val="tx1"/>
                </a:solidFill>
              </a:rPr>
              <a:t> key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dict1:</a:t>
            </a:r>
          </a:p>
          <a:p>
            <a:r>
              <a:rPr lang="en-GB" sz="1600" dirty="0">
                <a:solidFill>
                  <a:schemeClr val="tx1"/>
                </a:solidFill>
              </a:rPr>
              <a:t>    print(key)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578F9-A9D6-9244-AE42-3C447D4830E5}"/>
              </a:ext>
            </a:extLst>
          </p:cNvPr>
          <p:cNvSpPr txBox="1"/>
          <p:nvPr/>
        </p:nvSpPr>
        <p:spPr>
          <a:xfrm>
            <a:off x="4730876" y="5607396"/>
            <a:ext cx="468051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iterate over the values (items) in the dictionary</a:t>
            </a:r>
          </a:p>
          <a:p>
            <a:r>
              <a:rPr lang="en-GB" sz="1600" b="1" dirty="0">
                <a:solidFill>
                  <a:srgbClr val="0000FF"/>
                </a:solidFill>
              </a:rPr>
              <a:t>for</a:t>
            </a:r>
            <a:r>
              <a:rPr lang="en-GB" sz="1600" dirty="0">
                <a:solidFill>
                  <a:schemeClr val="tx1"/>
                </a:solidFill>
              </a:rPr>
              <a:t> value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dict1.values():</a:t>
            </a:r>
          </a:p>
          <a:p>
            <a:r>
              <a:rPr lang="en-GB" sz="1600" dirty="0">
                <a:solidFill>
                  <a:schemeClr val="tx1"/>
                </a:solidFill>
              </a:rPr>
              <a:t>    print(value)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6FC827-F208-59F0-1550-673DB235D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28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Characteristics of Data Containers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Python Collection Types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Tuples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Lists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Dictionaries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Collection constructor functions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Check for membership &amp; iterations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79B1F-D706-4E4F-805E-2CB01D913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1707EF0-4060-684C-8506-B99FF1623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909" y="2996952"/>
            <a:ext cx="3573747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E585-EB7A-CC46-A94C-4304B6578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Characteristics of Data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612D5-95BC-904C-803F-932DCEAB7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9210228" cy="4529138"/>
          </a:xfrm>
        </p:spPr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Allow multiple values to be held together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Have a set of features</a:t>
            </a:r>
          </a:p>
          <a:p>
            <a:pPr lvl="1"/>
            <a:r>
              <a:rPr lang="en-GB" sz="2000" dirty="0">
                <a:ea typeface="Tahoma" panose="020B0604030504040204" pitchFamily="34" charset="0"/>
                <a:cs typeface="Tahoma" panose="020B0604030504040204" pitchFamily="34" charset="0"/>
              </a:rPr>
              <a:t>ordered or unordered</a:t>
            </a:r>
          </a:p>
          <a:p>
            <a:pPr lvl="1"/>
            <a:r>
              <a:rPr lang="en-GB" sz="2000" dirty="0">
                <a:ea typeface="Tahoma" panose="020B0604030504040204" pitchFamily="34" charset="0"/>
                <a:cs typeface="Tahoma" panose="020B0604030504040204" pitchFamily="34" charset="0"/>
              </a:rPr>
              <a:t>mutable or immutable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that is modifiable or not</a:t>
            </a:r>
          </a:p>
          <a:p>
            <a:pPr lvl="1"/>
            <a:r>
              <a:rPr lang="en-GB" sz="2000" dirty="0">
                <a:ea typeface="Tahoma" panose="020B0604030504040204" pitchFamily="34" charset="0"/>
                <a:cs typeface="Tahoma" panose="020B0604030504040204" pitchFamily="34" charset="0"/>
              </a:rPr>
              <a:t>allow duplicates or not</a:t>
            </a:r>
          </a:p>
          <a:p>
            <a:pPr lvl="1"/>
            <a:r>
              <a:rPr lang="en-GB" sz="2000" dirty="0">
                <a:ea typeface="Tahoma" panose="020B0604030504040204" pitchFamily="34" charset="0"/>
                <a:cs typeface="Tahoma" panose="020B0604030504040204" pitchFamily="34" charset="0"/>
              </a:rPr>
              <a:t>may associate a value with an index or key</a:t>
            </a:r>
          </a:p>
          <a:p>
            <a:pPr lvl="1"/>
            <a:r>
              <a:rPr lang="en-GB" sz="2000" dirty="0">
                <a:ea typeface="Tahoma" panose="020B0604030504040204" pitchFamily="34" charset="0"/>
                <a:cs typeface="Tahoma" panose="020B0604030504040204" pitchFamily="34" charset="0"/>
              </a:rPr>
              <a:t>may be growable or not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Choose appropriate container type based on your requirements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Often referred to as collections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A3911-3A78-1141-BF3C-919A46CC5DF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1D600-5435-F740-BF91-AB29AA3C46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042E3-C97F-8A48-946D-6B21EB70C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pic>
        <p:nvPicPr>
          <p:cNvPr id="7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47729694-12E1-AEBB-A044-E0B36CDC2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224" y="2478263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013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 Collection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206" y="1484784"/>
            <a:ext cx="6113885" cy="45291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Four core container types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2000" b="1" dirty="0">
                <a:solidFill>
                  <a:srgbClr val="0000FF"/>
                </a:solidFill>
              </a:rPr>
              <a:t>Tuples</a:t>
            </a:r>
            <a:r>
              <a:rPr lang="en-GB" sz="2000" dirty="0"/>
              <a:t> represent a collection of values 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ordered, fixed size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immutable (cannot be modified)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allow duplicate members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indexed</a:t>
            </a:r>
          </a:p>
          <a:p>
            <a:pPr lvl="1"/>
            <a:r>
              <a:rPr lang="en-GB" sz="2000" b="1" dirty="0">
                <a:solidFill>
                  <a:srgbClr val="0000FF"/>
                </a:solidFill>
              </a:rPr>
              <a:t>Lists</a:t>
            </a:r>
            <a:r>
              <a:rPr lang="en-GB" sz="2000" dirty="0"/>
              <a:t> are 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ordered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mutable (changeable)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allow duplicate members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indexed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growable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67E342-6A61-8F4C-887D-76A98C451724}"/>
              </a:ext>
            </a:extLst>
          </p:cNvPr>
          <p:cNvSpPr txBox="1">
            <a:spLocks/>
          </p:cNvSpPr>
          <p:nvPr/>
        </p:nvSpPr>
        <p:spPr bwMode="auto">
          <a:xfrm>
            <a:off x="4736976" y="2492896"/>
            <a:ext cx="5248929" cy="3887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1313" indent="-341313" algn="l" defTabSz="449263" rtl="0" eaLnBrk="0" fontAlgn="base" hangingPunct="0">
              <a:lnSpc>
                <a:spcPct val="125000"/>
              </a:lnSpc>
              <a:spcBef>
                <a:spcPts val="7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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363" indent="-284163" algn="l" defTabSz="449263" rtl="0" eaLnBrk="0" fontAlgn="base" hangingPunct="0">
              <a:lnSpc>
                <a:spcPct val="115000"/>
              </a:lnSpc>
              <a:spcBef>
                <a:spcPts val="6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115000"/>
              </a:lnSpc>
              <a:spcBef>
                <a:spcPts val="500"/>
              </a:spcBef>
              <a:spcAft>
                <a:spcPct val="0"/>
              </a:spcAft>
              <a:buClr>
                <a:srgbClr val="00CCFF"/>
              </a:buClr>
              <a:buSzPct val="65000"/>
              <a:buFont typeface="Wingdings" pitchFamily="2" charset="2"/>
              <a:buChar char="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10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000" b="1" dirty="0"/>
              <a:t>Sets</a:t>
            </a:r>
            <a:r>
              <a:rPr lang="en-GB" sz="2000" dirty="0"/>
              <a:t> are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unordered, growable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mutable (changeable)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do not allow duplicate values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can only hold immutable objects</a:t>
            </a:r>
          </a:p>
          <a:p>
            <a:pPr lvl="1"/>
            <a:r>
              <a:rPr lang="en-GB" sz="2000" b="1" dirty="0">
                <a:solidFill>
                  <a:srgbClr val="0000FF"/>
                </a:solidFill>
              </a:rPr>
              <a:t>Dictionaries</a:t>
            </a:r>
            <a:r>
              <a:rPr lang="en-GB" sz="2000" dirty="0"/>
              <a:t> are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ordered 3.7 on (unordered prior to 3.7)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mutable (changeable)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indexed by a key which references a value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growable</a:t>
            </a:r>
          </a:p>
          <a:p>
            <a:pPr lvl="1"/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pic>
        <p:nvPicPr>
          <p:cNvPr id="8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812B7391-B491-DD6B-6A11-5565CCF52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438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AD1D-DBE4-2644-8668-27AFF138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56273-D8AD-A347-AE50-F716BC7D4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13" y="1349816"/>
            <a:ext cx="8913681" cy="4529138"/>
          </a:xfrm>
        </p:spPr>
        <p:txBody>
          <a:bodyPr/>
          <a:lstStyle/>
          <a:p>
            <a:r>
              <a:rPr lang="en-US" sz="2400" dirty="0"/>
              <a:t>Immutable ordered collections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5BE0E2-47A1-5D4C-8A4E-B031D121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en-US"/>
              <a:t>04/08/23</a:t>
            </a:r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818359-6DC3-5E4D-85DC-517527A4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Data Containers</a:t>
            </a:r>
            <a:endParaRPr lang="en-US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88ABFA-7D09-7A4C-8304-6C5B9CB3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F290-D301-4864-9490-340EF11588D9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396BF-5479-2346-B676-DF175490A7F5}"/>
              </a:ext>
            </a:extLst>
          </p:cNvPr>
          <p:cNvSpPr txBox="1"/>
          <p:nvPr/>
        </p:nvSpPr>
        <p:spPr>
          <a:xfrm>
            <a:off x="495300" y="1844824"/>
            <a:ext cx="5990170" cy="4793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empty_tuple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()</a:t>
            </a:r>
          </a:p>
          <a:p>
            <a:pPr>
              <a:spcBef>
                <a:spcPts val="300"/>
              </a:spcBef>
              <a:buNone/>
            </a:pP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tup1 = (1, 3, 5, 7)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'tup1[0]:\t'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tup1[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'tup1[1]:\t'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tup1[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</a:p>
          <a:p>
            <a:pPr>
              <a:spcBef>
                <a:spcPts val="300"/>
              </a:spcBef>
              <a:buNone/>
            </a:pP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'tup1[1:3]:\t'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tup1[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1:3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    # return a slice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'tup1[:3]:\t'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tup1[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:3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'tup1[1:]:\t'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tup1[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1: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</a:p>
          <a:p>
            <a:pPr>
              <a:spcBef>
                <a:spcPts val="300"/>
              </a:spcBef>
              <a:buNone/>
            </a:pP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GB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(tup1):\t'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(tup1))</a:t>
            </a:r>
          </a:p>
          <a:p>
            <a:pPr>
              <a:spcBef>
                <a:spcPts val="300"/>
              </a:spcBef>
              <a:buNone/>
            </a:pP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tup2 = (1,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'John'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-23.45)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print(tup2)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tup3 = 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'apple'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'pear'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'orange'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'plum'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'apple'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fruit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tup3: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print(fruit)</a:t>
            </a:r>
          </a:p>
          <a:p>
            <a:pPr>
              <a:spcBef>
                <a:spcPts val="300"/>
              </a:spcBef>
              <a:buNone/>
            </a:pP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'orange'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tup3: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'orange is in the Tuple')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7A69F-1B00-1846-AE96-A9DB711EFF3B}"/>
              </a:ext>
            </a:extLst>
          </p:cNvPr>
          <p:cNvSpPr txBox="1"/>
          <p:nvPr/>
        </p:nvSpPr>
        <p:spPr>
          <a:xfrm>
            <a:off x="6147094" y="2780928"/>
            <a:ext cx="3240359" cy="289310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tup1[0]:	 1</a:t>
            </a:r>
          </a:p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tup1[1]:	 3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tup1[1:3]:	 (3, 5)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tup1[:3]:	 (1, 3, 5)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tup1[1:]:	 (3, 5, 7)</a:t>
            </a:r>
          </a:p>
          <a:p>
            <a:r>
              <a:rPr lang="en-GB" sz="1400" dirty="0" err="1">
                <a:solidFill>
                  <a:schemeClr val="tx1"/>
                </a:solidFill>
                <a:latin typeface="Courier" pitchFamily="2" charset="0"/>
              </a:rPr>
              <a:t>len</a:t>
            </a: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(tup1):	 4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(1, 'John', True, -23.45)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apple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pear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orange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plum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apple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orange is in the Tuple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2443D7-F5CE-5D98-A86F-9CDC79F6A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5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0693-2A8E-CC44-A008-244C7A63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9DC44-FB2B-0A47-86B9-B922A66E0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nest tuples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94245-B6E7-CD4A-9845-0C2FA8F9F5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34109-22DB-AE4D-8286-D944B85B569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D5AD3-2BC2-6245-9500-BA4065AE20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FA61B4-DD18-DD4C-8242-ACDD294CD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82" y="2164091"/>
            <a:ext cx="5917994" cy="204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499557-38F4-D24E-95EC-47B0229FD7EE}"/>
              </a:ext>
            </a:extLst>
          </p:cNvPr>
          <p:cNvSpPr txBox="1"/>
          <p:nvPr/>
        </p:nvSpPr>
        <p:spPr>
          <a:xfrm>
            <a:off x="952238" y="4707613"/>
            <a:ext cx="522489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tuple1 = (1, 3, 5, 7)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tuple2 = 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Denise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Phoebe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tuple3 = (42, tuple1, tuple2, 5.5)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print(tuple3)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print(tuple3[1][1])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9B892-B2F7-1442-BF23-1369262CB881}"/>
              </a:ext>
            </a:extLst>
          </p:cNvPr>
          <p:cNvSpPr txBox="1"/>
          <p:nvPr/>
        </p:nvSpPr>
        <p:spPr>
          <a:xfrm>
            <a:off x="4263864" y="5710863"/>
            <a:ext cx="4740419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(42, (1, 3, 5, 7), ('John', 'Denise', 'Phoebe', 'Adam'), 5.5)</a:t>
            </a:r>
          </a:p>
          <a:p>
            <a:r>
              <a:rPr lang="en-GB" sz="1400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16186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5ADB-D7B5-CD45-8A6A-DEA09C51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887DD-344E-354F-B8BD-82AC2119E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7136" y="412950"/>
            <a:ext cx="3168352" cy="954316"/>
          </a:xfrm>
        </p:spPr>
        <p:txBody>
          <a:bodyPr/>
          <a:lstStyle/>
          <a:p>
            <a:r>
              <a:rPr lang="en-US" sz="2400" dirty="0"/>
              <a:t>Mutable ordered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B98F1-5F59-8549-924A-A26F17E4142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4882-F079-774F-AAAF-1957ACB6DFD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33513-9C2E-5846-81B0-EA198CF035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9E21F-2374-954F-9AC5-7C0DC9A4FEBE}"/>
              </a:ext>
            </a:extLst>
          </p:cNvPr>
          <p:cNvSpPr txBox="1"/>
          <p:nvPr/>
        </p:nvSpPr>
        <p:spPr>
          <a:xfrm>
            <a:off x="520434" y="1526183"/>
            <a:ext cx="6520798" cy="51475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empty_list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[] #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empty_list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list()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 = [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'John'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'Paul'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'George'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'Ringo’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': 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(list1))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'list1[1]:'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list1[1])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'list1[1:3]:'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list1[1:3])  # obtain a slice from 1 up to 3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'list[:3]:'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list1[:3])        # obtain a slice from start up to 3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'list[1:]:'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list1[1:])        # obtain a slice from start 1 to end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list1.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'Pete'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list1.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([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'Albert'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'Bob'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print(list1)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list1.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(2, 7)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print(list1)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list1.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'Pete'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print(list1)</a:t>
            </a:r>
          </a:p>
          <a:p>
            <a:pPr>
              <a:spcBef>
                <a:spcPts val="300"/>
              </a:spcBef>
              <a:buNone/>
            </a:pP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list1[1:3]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028B8-C898-5A4F-A8E1-C2E1577A9161}"/>
              </a:ext>
            </a:extLst>
          </p:cNvPr>
          <p:cNvSpPr txBox="1"/>
          <p:nvPr/>
        </p:nvSpPr>
        <p:spPr>
          <a:xfrm>
            <a:off x="3872714" y="4456528"/>
            <a:ext cx="5824133" cy="2123658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'Paul', 'George', 'Ringo'] :  4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list1[1]: Paul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list1[1:3]: ['Paul', 'George’]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list[:3]: ['John', 'Paul', 'George’]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list[1:]: ['Paul', 'George', 'Ringo’]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'Paul', 'George', 'Ringo', 'Pete’]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'Paul', 'George', 'Ringo', 'Pete', 'Albert', 'Bob’]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'Paul', 7, 'George', 'Ringo', 'Pete', 'Albert', 'Bob]</a:t>
            </a:r>
          </a:p>
          <a:p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'Paul', 7, 'George', 'Ringo', 'Albert', 'Bob]</a:t>
            </a:r>
          </a:p>
          <a:p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'George', 'Ringo', 'Albert', 'Bob']</a:t>
            </a:r>
          </a:p>
        </p:txBody>
      </p:sp>
    </p:spTree>
    <p:extLst>
      <p:ext uri="{BB962C8B-B14F-4D97-AF65-F5344CB8AC3E}">
        <p14:creationId xmlns:p14="http://schemas.microsoft.com/office/powerpoint/2010/main" val="1072970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43755-03C2-E54F-A702-244F5DAC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methods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3A6E5B6-011F-EB47-B183-3FF7850457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416539"/>
              </p:ext>
            </p:extLst>
          </p:nvPr>
        </p:nvGraphicFramePr>
        <p:xfrm>
          <a:off x="920552" y="1600200"/>
          <a:ext cx="820891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387">
                  <a:extLst>
                    <a:ext uri="{9D8B030D-6E8A-4147-A177-3AD203B41FA5}">
                      <a16:colId xmlns:a16="http://schemas.microsoft.com/office/drawing/2014/main" val="2801805551"/>
                    </a:ext>
                  </a:extLst>
                </a:gridCol>
                <a:gridCol w="7021525">
                  <a:extLst>
                    <a:ext uri="{9D8B030D-6E8A-4147-A177-3AD203B41FA5}">
                      <a16:colId xmlns:a16="http://schemas.microsoft.com/office/drawing/2014/main" val="2568220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  <a:endParaRPr lang="en-GB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6019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append()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Adds an element at the end of the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599575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clear()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Removes all the elements from the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11255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copy()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a copy of the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76194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count()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the number of elements with the specified value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174955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extend()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Add the elements of a list (or any iterable), to the end of the current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25481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index()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Returns the index of the first element with the specified value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928210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insert()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Adds an element at the specified position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746768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pop()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Removes the element at the specified position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161263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remove()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Removes the item with the specified value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21261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reverse()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Reverses the order of the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497855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sort()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Sorts the current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19397821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A813F-C2C2-0D4B-BA5C-6BA0D537360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98C2E-7FFA-F341-8ADC-7E1FBFB99EC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4EF23-69A1-4340-96EB-7BBF8E65AF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633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B4A0-18A7-A04C-9B18-5F7F5BA2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16594-2F95-4B41-8099-0AE54E09E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531249"/>
          </a:xfrm>
        </p:spPr>
        <p:txBody>
          <a:bodyPr/>
          <a:lstStyle/>
          <a:p>
            <a:r>
              <a:rPr lang="en-US" sz="2400" dirty="0"/>
              <a:t>Can nest lists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F2598-EDA9-0841-B14D-8FBA90981F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00D7-8444-584B-8F8E-0BF0918749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0DE3D-1C11-4144-90D6-8B57374D1E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81DFA-3065-184B-B697-96265C604607}"/>
              </a:ext>
            </a:extLst>
          </p:cNvPr>
          <p:cNvSpPr txBox="1"/>
          <p:nvPr/>
        </p:nvSpPr>
        <p:spPr>
          <a:xfrm>
            <a:off x="632520" y="4945362"/>
            <a:ext cx="511256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 = [1, 43.5,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Phoebe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True]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= ['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orange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31]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root_list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['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l1, l2,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Denise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root_list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root_list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[1][1])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40411-7C38-1848-9C51-7054019455A7}"/>
              </a:ext>
            </a:extLst>
          </p:cNvPr>
          <p:cNvSpPr txBox="1"/>
          <p:nvPr/>
        </p:nvSpPr>
        <p:spPr>
          <a:xfrm>
            <a:off x="3453780" y="5949280"/>
            <a:ext cx="5209374" cy="30777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['John', [1, 43.5, Phoebe, True], ['apple', 'orange', 31], 'Denise']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CCC724-C068-C6A0-F6B4-FF4D3C3086B1}"/>
              </a:ext>
            </a:extLst>
          </p:cNvPr>
          <p:cNvSpPr/>
          <p:nvPr/>
        </p:nvSpPr>
        <p:spPr bwMode="auto">
          <a:xfrm>
            <a:off x="3453780" y="2145211"/>
            <a:ext cx="3960440" cy="852909"/>
          </a:xfrm>
          <a:prstGeom prst="rect">
            <a:avLst/>
          </a:prstGeom>
          <a:solidFill>
            <a:srgbClr val="DCC8E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FCB0F04-D4AD-0319-0232-A399E919D53C}"/>
              </a:ext>
            </a:extLst>
          </p:cNvPr>
          <p:cNvSpPr/>
          <p:nvPr/>
        </p:nvSpPr>
        <p:spPr bwMode="auto">
          <a:xfrm>
            <a:off x="3677662" y="2376403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John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E06F91-9EA9-054A-0463-A8C0E93938B7}"/>
              </a:ext>
            </a:extLst>
          </p:cNvPr>
          <p:cNvSpPr/>
          <p:nvPr/>
        </p:nvSpPr>
        <p:spPr bwMode="auto">
          <a:xfrm>
            <a:off x="6466008" y="2378505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Denise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4F64B4B-2F7B-A5C4-F358-21FE29A30B11}"/>
              </a:ext>
            </a:extLst>
          </p:cNvPr>
          <p:cNvSpPr/>
          <p:nvPr/>
        </p:nvSpPr>
        <p:spPr bwMode="auto">
          <a:xfrm>
            <a:off x="4597729" y="2376403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FC0E83B-13B5-A6F4-E45C-0BE27BFB9A4F}"/>
              </a:ext>
            </a:extLst>
          </p:cNvPr>
          <p:cNvSpPr/>
          <p:nvPr/>
        </p:nvSpPr>
        <p:spPr bwMode="auto">
          <a:xfrm>
            <a:off x="5517796" y="2376403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A85C2-6491-58F2-1C2B-2DF69016C0E7}"/>
              </a:ext>
            </a:extLst>
          </p:cNvPr>
          <p:cNvSpPr/>
          <p:nvPr/>
        </p:nvSpPr>
        <p:spPr bwMode="auto">
          <a:xfrm>
            <a:off x="848544" y="3713518"/>
            <a:ext cx="3960440" cy="852909"/>
          </a:xfrm>
          <a:prstGeom prst="rect">
            <a:avLst/>
          </a:prstGeom>
          <a:solidFill>
            <a:srgbClr val="DCC8E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472D1DA-C116-29A0-B1AF-AC81848B0A52}"/>
              </a:ext>
            </a:extLst>
          </p:cNvPr>
          <p:cNvSpPr/>
          <p:nvPr/>
        </p:nvSpPr>
        <p:spPr bwMode="auto">
          <a:xfrm>
            <a:off x="1100572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7CDE33B-BF60-FB73-DFB8-E62FFC628FA4}"/>
              </a:ext>
            </a:extLst>
          </p:cNvPr>
          <p:cNvSpPr/>
          <p:nvPr/>
        </p:nvSpPr>
        <p:spPr bwMode="auto">
          <a:xfrm>
            <a:off x="3860772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True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808EFC3-BAD3-1DAC-DBAF-98375417304E}"/>
              </a:ext>
            </a:extLst>
          </p:cNvPr>
          <p:cNvSpPr/>
          <p:nvPr/>
        </p:nvSpPr>
        <p:spPr bwMode="auto">
          <a:xfrm>
            <a:off x="2020639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 43.5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CF01D5F-BC4B-38A3-E2AF-036F11892FD9}"/>
              </a:ext>
            </a:extLst>
          </p:cNvPr>
          <p:cNvSpPr/>
          <p:nvPr/>
        </p:nvSpPr>
        <p:spPr bwMode="auto">
          <a:xfrm>
            <a:off x="2887442" y="3946812"/>
            <a:ext cx="873337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 Phoebe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75341D-CD51-FE52-45AC-3F92FD8F7EFD}"/>
              </a:ext>
            </a:extLst>
          </p:cNvPr>
          <p:cNvSpPr/>
          <p:nvPr/>
        </p:nvSpPr>
        <p:spPr bwMode="auto">
          <a:xfrm>
            <a:off x="6199330" y="3713518"/>
            <a:ext cx="3051956" cy="852909"/>
          </a:xfrm>
          <a:prstGeom prst="rect">
            <a:avLst/>
          </a:prstGeom>
          <a:solidFill>
            <a:srgbClr val="DCC8E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B5102AD-5B1D-698B-D8D2-9DB17C37CF37}"/>
              </a:ext>
            </a:extLst>
          </p:cNvPr>
          <p:cNvSpPr/>
          <p:nvPr/>
        </p:nvSpPr>
        <p:spPr bwMode="auto">
          <a:xfrm>
            <a:off x="6451358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apple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038680-8DC9-DEBA-B332-D3DAE4AF4D16}"/>
              </a:ext>
            </a:extLst>
          </p:cNvPr>
          <p:cNvSpPr/>
          <p:nvPr/>
        </p:nvSpPr>
        <p:spPr bwMode="auto">
          <a:xfrm>
            <a:off x="7371425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orange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A418669-8B55-32C0-4276-5B9E62D6A184}"/>
              </a:ext>
            </a:extLst>
          </p:cNvPr>
          <p:cNvSpPr/>
          <p:nvPr/>
        </p:nvSpPr>
        <p:spPr bwMode="auto">
          <a:xfrm>
            <a:off x="8291492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31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23519-FBA9-667A-E4F9-9E85A7058FAB}"/>
              </a:ext>
            </a:extLst>
          </p:cNvPr>
          <p:cNvSpPr txBox="1"/>
          <p:nvPr/>
        </p:nvSpPr>
        <p:spPr>
          <a:xfrm>
            <a:off x="4850777" y="27354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6F76DB-6ECE-75C0-E0AD-61F6AF6BF2F6}"/>
              </a:ext>
            </a:extLst>
          </p:cNvPr>
          <p:cNvSpPr txBox="1"/>
          <p:nvPr/>
        </p:nvSpPr>
        <p:spPr>
          <a:xfrm>
            <a:off x="3917004" y="2735484"/>
            <a:ext cx="28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319628-D640-498D-3C89-859D9FCC82B0}"/>
              </a:ext>
            </a:extLst>
          </p:cNvPr>
          <p:cNvSpPr txBox="1"/>
          <p:nvPr/>
        </p:nvSpPr>
        <p:spPr>
          <a:xfrm>
            <a:off x="5784550" y="27354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675ACF-D1A8-D04C-763A-F690D4864CB2}"/>
              </a:ext>
            </a:extLst>
          </p:cNvPr>
          <p:cNvSpPr txBox="1"/>
          <p:nvPr/>
        </p:nvSpPr>
        <p:spPr>
          <a:xfrm>
            <a:off x="7567658" y="429452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144BF9-D5EE-C915-DF1C-99A68C51C7A6}"/>
              </a:ext>
            </a:extLst>
          </p:cNvPr>
          <p:cNvSpPr txBox="1"/>
          <p:nvPr/>
        </p:nvSpPr>
        <p:spPr>
          <a:xfrm>
            <a:off x="6655274" y="4308801"/>
            <a:ext cx="28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9FF2D5-C8C0-49FB-0DB9-3B72CD4C376E}"/>
              </a:ext>
            </a:extLst>
          </p:cNvPr>
          <p:cNvSpPr txBox="1"/>
          <p:nvPr/>
        </p:nvSpPr>
        <p:spPr>
          <a:xfrm>
            <a:off x="8487725" y="43073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86D0A5-291F-3C76-F7C1-B1BBD224AE30}"/>
              </a:ext>
            </a:extLst>
          </p:cNvPr>
          <p:cNvSpPr txBox="1"/>
          <p:nvPr/>
        </p:nvSpPr>
        <p:spPr>
          <a:xfrm>
            <a:off x="6718324" y="27354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71BDFD-C5FC-E9AA-B5C6-C9ED3B9E1E00}"/>
              </a:ext>
            </a:extLst>
          </p:cNvPr>
          <p:cNvSpPr txBox="1"/>
          <p:nvPr/>
        </p:nvSpPr>
        <p:spPr>
          <a:xfrm>
            <a:off x="2256456" y="43198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697F8D-AE30-389D-387D-B7A542F606D6}"/>
              </a:ext>
            </a:extLst>
          </p:cNvPr>
          <p:cNvSpPr txBox="1"/>
          <p:nvPr/>
        </p:nvSpPr>
        <p:spPr>
          <a:xfrm>
            <a:off x="1322683" y="4319811"/>
            <a:ext cx="28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39F253-F8DF-37EE-C8B1-7AC0CB662A29}"/>
              </a:ext>
            </a:extLst>
          </p:cNvPr>
          <p:cNvSpPr txBox="1"/>
          <p:nvPr/>
        </p:nvSpPr>
        <p:spPr>
          <a:xfrm>
            <a:off x="3190229" y="43198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EDBE8C-C528-0E1D-F71D-264204ADECDB}"/>
              </a:ext>
            </a:extLst>
          </p:cNvPr>
          <p:cNvSpPr txBox="1"/>
          <p:nvPr/>
        </p:nvSpPr>
        <p:spPr>
          <a:xfrm>
            <a:off x="4124003" y="43198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B5EBC4-3CA5-0217-DD85-74D4E70F49C5}"/>
              </a:ext>
            </a:extLst>
          </p:cNvPr>
          <p:cNvCxnSpPr/>
          <p:nvPr/>
        </p:nvCxnSpPr>
        <p:spPr bwMode="auto">
          <a:xfrm flipH="1">
            <a:off x="2737909" y="2564904"/>
            <a:ext cx="2215091" cy="1148614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2133616-7482-2783-BBE3-DD78E2FD0C9F}"/>
              </a:ext>
            </a:extLst>
          </p:cNvPr>
          <p:cNvCxnSpPr>
            <a:endCxn id="20" idx="0"/>
          </p:cNvCxnSpPr>
          <p:nvPr/>
        </p:nvCxnSpPr>
        <p:spPr bwMode="auto">
          <a:xfrm>
            <a:off x="5916529" y="2577796"/>
            <a:ext cx="1808779" cy="1135722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9873785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46C3F6-BFA8-4225-91C9-FED585D086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DDE5F0-BB8E-4F85-939B-78AD494075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2606</TotalTime>
  <Words>1959</Words>
  <Application>Microsoft Macintosh PowerPoint</Application>
  <PresentationFormat>A4 Paper (210x297 mm)</PresentationFormat>
  <Paragraphs>328</Paragraphs>
  <Slides>18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Courier</vt:lpstr>
      <vt:lpstr>Garamond</vt:lpstr>
      <vt:lpstr>Tahoma</vt:lpstr>
      <vt:lpstr>Times New Roman</vt:lpstr>
      <vt:lpstr>Verdana</vt:lpstr>
      <vt:lpstr>Wingdings</vt:lpstr>
      <vt:lpstr>Default Design</vt:lpstr>
      <vt:lpstr>1_Default Design</vt:lpstr>
      <vt:lpstr>Python Data Container Types</vt:lpstr>
      <vt:lpstr>Plan for Session</vt:lpstr>
      <vt:lpstr>Characteristics of Data Containers</vt:lpstr>
      <vt:lpstr>Python Collection Types</vt:lpstr>
      <vt:lpstr>Tuples</vt:lpstr>
      <vt:lpstr>Nested Tuples</vt:lpstr>
      <vt:lpstr>Lists</vt:lpstr>
      <vt:lpstr>List methods</vt:lpstr>
      <vt:lpstr>Nested Lists</vt:lpstr>
      <vt:lpstr>Nesting Tuples and Lists</vt:lpstr>
      <vt:lpstr>Dictionaries</vt:lpstr>
      <vt:lpstr>Dictionaries</vt:lpstr>
      <vt:lpstr>Nesting Dictionaries</vt:lpstr>
      <vt:lpstr>Dictionary Methods</vt:lpstr>
      <vt:lpstr>Collection constructor functions</vt:lpstr>
      <vt:lpstr>Check for membership of Containers</vt:lpstr>
      <vt:lpstr>Iterating through containers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Kevin Cunningham</cp:lastModifiedBy>
  <cp:revision>165</cp:revision>
  <cp:lastPrinted>2023-08-04T08:39:56Z</cp:lastPrinted>
  <dcterms:modified xsi:type="dcterms:W3CDTF">2025-02-24T08:07:54Z</dcterms:modified>
</cp:coreProperties>
</file>